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100000">
              <a:srgbClr val="F8FAFC"/>
            </a:gs>
          </a:gsLst>
          <a:lin scaled="0" ang="135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tockflow_logo_17691141927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457200"/>
            <a:ext cx="1371600" cy="1371600"/>
          </a:xfrm>
          <a:prstGeom prst="rect">
            <a:avLst/>
          </a:prstGeom>
        </p:spPr>
      </p:pic>
      <p:pic>
        <p:nvPicPr>
          <p:cNvPr id="3" name="Picture 2" descr="inventory_dashboard_hero_17691137499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200400" cy="32004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40080" y="2560320"/>
            <a:ext cx="4572000" cy="292608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tIns="274320" bIns="274320" lIns="365760" rIns="365760"/>
          <a:lstStyle/>
          <a:p>
            <a:pPr algn="ctr">
              <a:spcAft>
                <a:spcPts val="600"/>
              </a:spcAft>
              <a:defRPr sz="4400" b="1">
                <a:solidFill>
                  <a:srgbClr val="2563EB"/>
                </a:solidFill>
              </a:defRPr>
            </a:pPr>
            <a:r>
              <a:t>StockFlow</a:t>
            </a:r>
          </a:p>
          <a:p>
            <a:pPr>
              <a:spcAft>
                <a:spcPts val="200"/>
              </a:spcAft>
              <a:defRPr sz="2000">
                <a:solidFill>
                  <a:srgbClr val="0F172A"/>
                </a:solidFill>
              </a:defRPr>
            </a:pPr>
            <a:r>
              <a:t>Inventory Management</a:t>
            </a:r>
          </a:p>
          <a:p>
            <a:pPr>
              <a:spcAft>
                <a:spcPts val="1600"/>
              </a:spcAft>
              <a:defRPr sz="2000">
                <a:solidFill>
                  <a:srgbClr val="0F172A"/>
                </a:solidFill>
              </a:defRPr>
            </a:pPr>
            <a:r>
              <a:t>for SMBs</a:t>
            </a:r>
          </a:p>
          <a:p>
            <a:pPr>
              <a:spcAft>
                <a:spcPts val="400"/>
              </a:spcAft>
              <a:defRPr sz="1600" b="1">
                <a:solidFill>
                  <a:srgbClr val="22C55E"/>
                </a:solidFill>
              </a:defRPr>
            </a:pPr>
            <a:r>
              <a:t>€9/mo • 83% margins</a:t>
            </a:r>
          </a:p>
          <a:p>
            <a:pPr>
              <a:defRPr sz="1400" b="1">
                <a:solidFill>
                  <a:srgbClr val="475569"/>
                </a:solidFill>
              </a:defRPr>
            </a:pPr>
            <a:r>
              <a:t>€12B market • 15M customers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100000">
              <a:srgbClr val="F8FAFC"/>
            </a:gs>
          </a:gsLst>
          <a:lin scaled="0" ang="135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80467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t>The Problem &amp; Our Solution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640" y="914400"/>
            <a:ext cx="8046720" cy="18288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731520" y="1371600"/>
            <a:ext cx="3657600" cy="438912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oblem_illustration_1769113764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2286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657600"/>
            <a:ext cx="32918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b="1">
                <a:solidFill>
                  <a:srgbClr val="F97316"/>
                </a:solidFill>
              </a:defRPr>
            </a:pPr>
            <a:r>
              <a:t>📉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4114800"/>
            <a:ext cx="329184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>
                <a:solidFill>
                  <a:srgbClr val="475569"/>
                </a:solidFill>
              </a:defRPr>
            </a:pPr>
            <a:r>
              <a:t>• 60% lack systems</a:t>
            </a:r>
          </a:p>
          <a:p>
            <a:pPr>
              <a:spcBef>
                <a:spcPts val="600"/>
              </a:spcBef>
              <a:defRPr sz="1300">
                <a:solidFill>
                  <a:srgbClr val="475569"/>
                </a:solidFill>
              </a:defRPr>
            </a:pPr>
            <a:r>
              <a:t>• 15% revenue lost</a:t>
            </a:r>
          </a:p>
          <a:p>
            <a:pPr>
              <a:spcBef>
                <a:spcPts val="600"/>
              </a:spcBef>
              <a:defRPr sz="1300">
                <a:solidFill>
                  <a:srgbClr val="475569"/>
                </a:solidFill>
              </a:defRPr>
            </a:pPr>
            <a:r>
              <a:t>• €100-500/mo cost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54880" y="1371600"/>
            <a:ext cx="3657600" cy="4389120"/>
          </a:xfrm>
          <a:prstGeom prst="roundRect">
            <a:avLst/>
          </a:prstGeom>
          <a:solidFill>
            <a:srgbClr val="22C55E">
              <a:lumMod val="5000"/>
              <a:lumOff val="95000"/>
            </a:srgbClr>
          </a:solidFill>
          <a:ln w="254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solution_illustration_17691137785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0" y="1645920"/>
            <a:ext cx="2286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7760" y="3657600"/>
            <a:ext cx="32918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b="1">
                <a:solidFill>
                  <a:srgbClr val="22C55E"/>
                </a:solidFill>
              </a:defRPr>
            </a:pPr>
            <a:r>
              <a:t>✅ Solution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7760" y="4114800"/>
            <a:ext cx="329184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b="1">
                <a:solidFill>
                  <a:srgbClr val="0F172A"/>
                </a:solidFill>
              </a:defRPr>
            </a:pPr>
            <a:r>
              <a:t>✓ €9-19/mo only</a:t>
            </a:r>
          </a:p>
          <a:p>
            <a:pPr>
              <a:spcBef>
                <a:spcPts val="600"/>
              </a:spcBef>
              <a:defRPr sz="1300" b="1">
                <a:solidFill>
                  <a:srgbClr val="0F172A"/>
                </a:solidFill>
              </a:defRPr>
            </a:pPr>
            <a:r>
              <a:t>✓ 2-min setup</a:t>
            </a:r>
          </a:p>
          <a:p>
            <a:pPr>
              <a:spcBef>
                <a:spcPts val="600"/>
              </a:spcBef>
              <a:defRPr sz="1300" b="1">
                <a:solidFill>
                  <a:srgbClr val="0F172A"/>
                </a:solidFill>
              </a:defRPr>
            </a:pPr>
            <a:r>
              <a:t>✓ AI insights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57200" y="6537960"/>
            <a:ext cx="1828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2563EB"/>
                </a:solidFill>
              </a:defRPr>
            </a:pPr>
            <a:r>
              <a:t>StockFlow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29600" y="6537960"/>
            <a:ext cx="457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475569"/>
                </a:solidFill>
              </a:defRPr>
            </a:pPr>
            <a:r>
              <a:t>2/5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100000">
              <a:srgbClr val="F8FAFC"/>
            </a:gs>
          </a:gsLst>
          <a:lin scaled="0" ang="135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80467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t>Market &amp; Business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640" y="914400"/>
            <a:ext cx="8046720" cy="18288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1097280" y="1371600"/>
            <a:ext cx="2103120" cy="164592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3600" b="1">
                <a:solidFill>
                  <a:srgbClr val="2563EB"/>
                </a:solidFill>
              </a:defRPr>
            </a:pPr>
            <a:r>
              <a:t>€12B</a:t>
            </a:r>
          </a:p>
          <a:p>
            <a:pPr algn="ctr">
              <a:defRPr sz="1800" b="1">
                <a:solidFill>
                  <a:srgbClr val="0F172A"/>
                </a:solidFill>
              </a:defRPr>
            </a:pPr>
            <a:r>
              <a:t>TAM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83280" y="1371600"/>
            <a:ext cx="2103120" cy="164592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3600" b="1">
                <a:solidFill>
                  <a:srgbClr val="22C55E"/>
                </a:solidFill>
              </a:defRPr>
            </a:pPr>
            <a:r>
              <a:t>€2.4B</a:t>
            </a:r>
          </a:p>
          <a:p>
            <a:pPr algn="ctr">
              <a:defRPr sz="1800" b="1">
                <a:solidFill>
                  <a:srgbClr val="0F172A"/>
                </a:solidFill>
              </a:defRPr>
            </a:pPr>
            <a:r>
              <a:t>SAM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69280" y="1371600"/>
            <a:ext cx="2103120" cy="164592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3600" b="1">
                <a:solidFill>
                  <a:srgbClr val="F97316"/>
                </a:solidFill>
              </a:defRPr>
            </a:pPr>
            <a:r>
              <a:t>€120M</a:t>
            </a:r>
          </a:p>
          <a:p>
            <a:pPr algn="ctr">
              <a:defRPr sz="1800" b="1">
                <a:solidFill>
                  <a:srgbClr val="0F172A"/>
                </a:solidFill>
              </a:defRPr>
            </a:pPr>
            <a:r>
              <a:t>SOM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1600" y="3383280"/>
            <a:ext cx="2011680" cy="1371600"/>
          </a:xfrm>
          <a:prstGeom prst="roundRect">
            <a:avLst/>
          </a:prstGeom>
          <a:solidFill>
            <a:srgbClr val="2563EB">
              <a:lumMod val="5000"/>
              <a:lumOff val="95000"/>
            </a:srgbClr>
          </a:solidFill>
          <a:ln w="254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2800" b="1">
                <a:solidFill>
                  <a:srgbClr val="2563EB"/>
                </a:solidFill>
              </a:defRPr>
            </a:pPr>
            <a:r>
              <a:t>€9/mo</a:t>
            </a:r>
          </a:p>
          <a:p>
            <a:pPr algn="ctr">
              <a:defRPr sz="1600" b="1">
                <a:solidFill>
                  <a:srgbClr val="0F172A"/>
                </a:solidFill>
              </a:defRPr>
            </a:pPr>
            <a:r>
              <a:t>Starter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57600" y="3383280"/>
            <a:ext cx="2011680" cy="1371600"/>
          </a:xfrm>
          <a:prstGeom prst="roundRect">
            <a:avLst/>
          </a:prstGeom>
          <a:solidFill>
            <a:srgbClr val="22C55E">
              <a:lumMod val="5000"/>
              <a:lumOff val="95000"/>
            </a:srgbClr>
          </a:solidFill>
          <a:ln w="254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2800" b="1">
                <a:solidFill>
                  <a:srgbClr val="22C55E"/>
                </a:solidFill>
              </a:defRPr>
            </a:pPr>
            <a:r>
              <a:t>€19/mo</a:t>
            </a:r>
          </a:p>
          <a:p>
            <a:pPr algn="ctr">
              <a:defRPr sz="1600" b="1">
                <a:solidFill>
                  <a:srgbClr val="0F172A"/>
                </a:solidFill>
              </a:defRPr>
            </a:pPr>
            <a:r>
              <a:t>Pro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43600" y="3383280"/>
            <a:ext cx="2011680" cy="1371600"/>
          </a:xfrm>
          <a:prstGeom prst="roundRect">
            <a:avLst/>
          </a:prstGeom>
          <a:solidFill>
            <a:srgbClr val="F97316">
              <a:lumMod val="5000"/>
              <a:lumOff val="95000"/>
            </a:srgbClr>
          </a:solidFill>
          <a:ln w="254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2800" b="1">
                <a:solidFill>
                  <a:srgbClr val="F97316"/>
                </a:solidFill>
              </a:defRPr>
            </a:pPr>
            <a:r>
              <a:t>€49/mo</a:t>
            </a:r>
          </a:p>
          <a:p>
            <a:pPr algn="ctr">
              <a:defRPr sz="1600" b="1">
                <a:solidFill>
                  <a:srgbClr val="0F172A"/>
                </a:solidFill>
              </a:defRPr>
            </a:pPr>
            <a:r>
              <a:t>Business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97280" y="5120640"/>
            <a:ext cx="6949440" cy="731520"/>
          </a:xfrm>
          <a:prstGeom prst="roundRect">
            <a:avLst/>
          </a:prstGeom>
          <a:solidFill>
            <a:srgbClr val="22C55E">
              <a:lumMod val="5000"/>
              <a:lumOff val="95000"/>
            </a:srgbClr>
          </a:solidFill>
          <a:ln w="254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1">
                <a:solidFill>
                  <a:srgbClr val="22C55E"/>
                </a:solidFill>
              </a:defRPr>
            </a:pPr>
            <a:r>
              <a:t>83% Margins • 12:1 LTV:CAC • Month 2 Break-even • &lt;5% Churn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57200" y="6537960"/>
            <a:ext cx="1828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2563EB"/>
                </a:solidFill>
              </a:defRPr>
            </a:pPr>
            <a:r>
              <a:t>StockFlow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9600" y="6537960"/>
            <a:ext cx="457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475569"/>
                </a:solidFill>
              </a:defRPr>
            </a:pPr>
            <a:r>
              <a:t>3/5</a:t>
            </a:r>
          </a:p>
        </p:txBody>
      </p:sp>
      <p:pic>
        <p:nvPicPr>
          <p:cNvPr id="14" name="Picture 13" descr="01_dashbo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7315200" cy="122163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100000">
              <a:srgbClr val="F8FAFC"/>
            </a:gs>
          </a:gsLst>
          <a:lin scaled="0" ang="135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80467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t>Growth &amp; Advantage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640" y="914400"/>
            <a:ext cx="8046720" cy="18288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5029200" y="1371600"/>
            <a:ext cx="3291840" cy="82296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212080" y="155448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563EB"/>
                </a:solidFill>
              </a:defRPr>
            </a:pPr>
            <a:r>
              <a:t>Y1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554480"/>
            <a:ext cx="10972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0F172A"/>
                </a:solidFill>
              </a:defRPr>
            </a:pPr>
            <a:r>
              <a:t>385 customers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32320" y="1554480"/>
            <a:ext cx="10058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22C55E"/>
                </a:solidFill>
              </a:defRPr>
            </a:pPr>
            <a:r>
              <a:t>€66K ARR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29200" y="2560320"/>
            <a:ext cx="3291840" cy="82296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212080" y="274320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563EB"/>
                </a:solidFill>
              </a:defRPr>
            </a:pPr>
            <a:r>
              <a:t>Y2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2743200"/>
            <a:ext cx="10972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0F172A"/>
                </a:solidFill>
              </a:defRPr>
            </a:pPr>
            <a:r>
              <a:t>1.2K customers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2320" y="2743200"/>
            <a:ext cx="10058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22C55E"/>
                </a:solidFill>
              </a:defRPr>
            </a:pPr>
            <a:r>
              <a:t>€280K ARR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29200" y="3749039"/>
            <a:ext cx="3291840" cy="82296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212080" y="393192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563EB"/>
                </a:solidFill>
              </a:defRPr>
            </a:pPr>
            <a:r>
              <a:t>Y3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931920"/>
            <a:ext cx="10972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0F172A"/>
                </a:solidFill>
              </a:defRPr>
            </a:pPr>
            <a:r>
              <a:t>3K customers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32320" y="3931920"/>
            <a:ext cx="10058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22C55E"/>
                </a:solidFill>
              </a:defRPr>
            </a:pPr>
            <a:r>
              <a:t>€720K ARR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31520" y="5120640"/>
            <a:ext cx="7680960" cy="731520"/>
          </a:xfrm>
          <a:prstGeom prst="roundRect">
            <a:avLst/>
          </a:prstGeom>
          <a:solidFill>
            <a:srgbClr val="F97316">
              <a:lumMod val="5000"/>
              <a:lumOff val="95000"/>
            </a:srgbClr>
          </a:solidFill>
          <a:ln w="254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1">
                <a:solidFill>
                  <a:srgbClr val="F97316"/>
                </a:solidFill>
              </a:defRPr>
            </a:pPr>
            <a:r>
              <a:t>🏆 91-98% Cheaper • Modern UX • 2-Min Setup • SMB-Focused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57200" y="6537960"/>
            <a:ext cx="1828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2563EB"/>
                </a:solidFill>
              </a:defRPr>
            </a:pPr>
            <a:r>
              <a:t>StockFlow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6537960"/>
            <a:ext cx="457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475569"/>
                </a:solidFill>
              </a:defRPr>
            </a:pPr>
            <a:r>
              <a:t>4/5</a:t>
            </a:r>
          </a:p>
        </p:txBody>
      </p:sp>
      <p:pic>
        <p:nvPicPr>
          <p:cNvPr id="21" name="Picture 20" descr="03_inventory_tab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86000"/>
            <a:ext cx="7315200" cy="41552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100000">
              <a:srgbClr val="F8FAFC"/>
            </a:gs>
          </a:gsLst>
          <a:lin scaled="0" ang="135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731520"/>
            <a:ext cx="80467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F172A"/>
                </a:solidFill>
              </a:defRPr>
            </a:pPr>
            <a:r>
              <a:t>Investment Opportunity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86000" y="1645920"/>
            <a:ext cx="4572000" cy="1188720"/>
          </a:xfrm>
          <a:prstGeom prst="roundRect">
            <a:avLst/>
          </a:prstGeom>
          <a:solidFill>
            <a:srgbClr val="2563EB"/>
          </a:solidFill>
          <a:ln w="254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3600" b="1">
                <a:solidFill>
                  <a:srgbClr val="FFFFFF"/>
                </a:solidFill>
              </a:defRPr>
            </a:pPr>
            <a:r>
              <a:t>Seeking €250K</a:t>
            </a:r>
          </a:p>
          <a:p>
            <a:pPr algn="ctr">
              <a:defRPr sz="1800">
                <a:solidFill>
                  <a:srgbClr val="FFFFFF"/>
                </a:solidFill>
              </a:defRPr>
            </a:pPr>
            <a:r>
              <a:t>for 12-15% Equity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0" y="3200400"/>
            <a:ext cx="1463040" cy="1188720"/>
          </a:xfrm>
          <a:prstGeom prst="roundRect">
            <a:avLst/>
          </a:prstGeom>
          <a:solidFill>
            <a:srgbClr val="2563EB">
              <a:lumMod val="5000"/>
              <a:lumOff val="95000"/>
            </a:srgbClr>
          </a:solidFill>
          <a:ln w="254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00"/>
              </a:spcAft>
              <a:defRPr sz="2600" b="1">
                <a:solidFill>
                  <a:srgbClr val="2563EB"/>
                </a:solidFill>
              </a:defRPr>
            </a:pPr>
            <a:r>
              <a:t>40%</a:t>
            </a:r>
          </a:p>
          <a:p>
            <a:pPr algn="ctr">
              <a:spcAft>
                <a:spcPts val="300"/>
              </a:spcAft>
              <a:defRPr sz="1200">
                <a:solidFill>
                  <a:srgbClr val="0F172A"/>
                </a:solidFill>
              </a:defRPr>
            </a:pPr>
            <a:r>
              <a:t>Product</a:t>
            </a:r>
          </a:p>
          <a:p>
            <a:pPr algn="ctr">
              <a:defRPr sz="1300" b="1">
                <a:solidFill>
                  <a:srgbClr val="475569"/>
                </a:solidFill>
              </a:defRPr>
            </a:pPr>
            <a:r>
              <a:t>€100K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40480" y="3200400"/>
            <a:ext cx="1463040" cy="1188720"/>
          </a:xfrm>
          <a:prstGeom prst="roundRect">
            <a:avLst/>
          </a:prstGeom>
          <a:solidFill>
            <a:srgbClr val="22C55E">
              <a:lumMod val="5000"/>
              <a:lumOff val="95000"/>
            </a:srgbClr>
          </a:solidFill>
          <a:ln w="254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00"/>
              </a:spcAft>
              <a:defRPr sz="2600" b="1">
                <a:solidFill>
                  <a:srgbClr val="22C55E"/>
                </a:solidFill>
              </a:defRPr>
            </a:pPr>
            <a:r>
              <a:t>40%</a:t>
            </a:r>
          </a:p>
          <a:p>
            <a:pPr algn="ctr">
              <a:spcAft>
                <a:spcPts val="300"/>
              </a:spcAft>
              <a:defRPr sz="1200">
                <a:solidFill>
                  <a:srgbClr val="0F172A"/>
                </a:solidFill>
              </a:defRPr>
            </a:pPr>
            <a:r>
              <a:t>Marketing</a:t>
            </a:r>
          </a:p>
          <a:p>
            <a:pPr algn="ctr">
              <a:defRPr sz="1300" b="1">
                <a:solidFill>
                  <a:srgbClr val="475569"/>
                </a:solidFill>
              </a:defRPr>
            </a:pPr>
            <a:r>
              <a:t>€100K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852160" y="3200400"/>
            <a:ext cx="1463040" cy="1188720"/>
          </a:xfrm>
          <a:prstGeom prst="roundRect">
            <a:avLst/>
          </a:prstGeom>
          <a:solidFill>
            <a:srgbClr val="F97316">
              <a:lumMod val="5000"/>
              <a:lumOff val="95000"/>
            </a:srgbClr>
          </a:solidFill>
          <a:ln w="254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00"/>
              </a:spcAft>
              <a:defRPr sz="2600" b="1">
                <a:solidFill>
                  <a:srgbClr val="F97316"/>
                </a:solidFill>
              </a:defRPr>
            </a:pPr>
            <a:r>
              <a:t>20%</a:t>
            </a:r>
          </a:p>
          <a:p>
            <a:pPr algn="ctr">
              <a:spcAft>
                <a:spcPts val="300"/>
              </a:spcAft>
              <a:defRPr sz="1200">
                <a:solidFill>
                  <a:srgbClr val="0F172A"/>
                </a:solidFill>
              </a:defRPr>
            </a:pPr>
            <a:r>
              <a:t>Operations</a:t>
            </a:r>
          </a:p>
          <a:p>
            <a:pPr algn="ctr">
              <a:defRPr sz="1300" b="1">
                <a:solidFill>
                  <a:srgbClr val="475569"/>
                </a:solidFill>
              </a:defRPr>
            </a:pPr>
            <a:r>
              <a:t>€50K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1600" y="4754880"/>
            <a:ext cx="6400800" cy="640080"/>
          </a:xfrm>
          <a:prstGeom prst="roundRect">
            <a:avLst/>
          </a:prstGeom>
          <a:solidFill>
            <a:srgbClr val="22C55E">
              <a:lumMod val="5000"/>
              <a:lumOff val="95000"/>
            </a:srgbClr>
          </a:solidFill>
          <a:ln w="254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1">
                <a:solidFill>
                  <a:srgbClr val="22C55E"/>
                </a:solidFill>
              </a:defRPr>
            </a:pPr>
            <a:r>
              <a:t>10-20x Return • Month 2 Break-even • €12B Market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71600" y="5577840"/>
            <a:ext cx="6400800" cy="548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>
                <a:solidFill>
                  <a:srgbClr val="475569"/>
                </a:solidFill>
              </a:defRPr>
            </a:pPr>
            <a:r>
              <a:t>📧 founders@stockflow.com • 🌐 www.stockflow.com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57200" y="6537960"/>
            <a:ext cx="1828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2563EB"/>
                </a:solidFill>
              </a:defRPr>
            </a:pPr>
            <a:r>
              <a:t>StockFlow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29600" y="6537960"/>
            <a:ext cx="457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475569"/>
                </a:solidFill>
              </a:defRPr>
            </a:pPr>
            <a:r>
              <a:t>5/5</a:t>
            </a:r>
          </a:p>
        </p:txBody>
      </p:sp>
      <p:pic>
        <p:nvPicPr>
          <p:cNvPr id="12" name="Picture 11" descr="04_analytic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6000"/>
            <a:ext cx="7315200" cy="41552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